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77" r:id="rId1"/>
  </p:sldMasterIdLst>
  <p:notesMasterIdLst>
    <p:notesMasterId r:id="rId19"/>
  </p:notesMasterIdLst>
  <p:handoutMasterIdLst>
    <p:handoutMasterId r:id="rId20"/>
  </p:handoutMasterIdLst>
  <p:sldIdLst>
    <p:sldId id="360" r:id="rId2"/>
    <p:sldId id="414" r:id="rId3"/>
    <p:sldId id="361" r:id="rId4"/>
    <p:sldId id="363" r:id="rId5"/>
    <p:sldId id="364" r:id="rId6"/>
    <p:sldId id="365" r:id="rId7"/>
    <p:sldId id="366" r:id="rId8"/>
    <p:sldId id="417" r:id="rId9"/>
    <p:sldId id="415" r:id="rId10"/>
    <p:sldId id="418" r:id="rId11"/>
    <p:sldId id="379" r:id="rId12"/>
    <p:sldId id="367" r:id="rId13"/>
    <p:sldId id="389" r:id="rId14"/>
    <p:sldId id="419" r:id="rId15"/>
    <p:sldId id="420" r:id="rId16"/>
    <p:sldId id="421" r:id="rId17"/>
    <p:sldId id="422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75E1"/>
    <a:srgbClr val="B8D8EE"/>
    <a:srgbClr val="DFF5FD"/>
    <a:srgbClr val="10A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49" autoAdjust="0"/>
  </p:normalViewPr>
  <p:slideViewPr>
    <p:cSldViewPr snapToGrid="0" snapToObjects="1">
      <p:cViewPr varScale="1">
        <p:scale>
          <a:sx n="74" d="100"/>
          <a:sy n="74" d="100"/>
        </p:scale>
        <p:origin x="5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nsultoria\Desktop\tabla%20granad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Hoja2!$J$2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Hoja2!$H$3:$H$6</c:f>
              <c:strCache>
                <c:ptCount val="4"/>
                <c:pt idx="0">
                  <c:v>OT2</c:v>
                </c:pt>
                <c:pt idx="1">
                  <c:v>OT4</c:v>
                </c:pt>
                <c:pt idx="2">
                  <c:v>OT6</c:v>
                </c:pt>
                <c:pt idx="3">
                  <c:v>OT9</c:v>
                </c:pt>
              </c:strCache>
            </c:strRef>
          </c:cat>
          <c:val>
            <c:numRef>
              <c:f>Hoja2!$J$3:$J$6</c:f>
              <c:numCache>
                <c:formatCode>0.00%</c:formatCode>
                <c:ptCount val="4"/>
                <c:pt idx="0">
                  <c:v>0.128</c:v>
                </c:pt>
                <c:pt idx="1">
                  <c:v>0.252</c:v>
                </c:pt>
                <c:pt idx="2">
                  <c:v>0.3</c:v>
                </c:pt>
                <c:pt idx="3">
                  <c:v>0.32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256FC-194B-4C0A-8A48-7C46A5D754F3}" type="datetimeFigureOut">
              <a:rPr lang="es-ES" smtClean="0"/>
              <a:pPr/>
              <a:t>14/01/2016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E73B8-362A-4809-BEAE-EF9C1CE7BD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5035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CE1DB-E4F2-3547-BF4F-0765CE9920E5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9B3C8-1C75-2045-B23B-0BA4A6151F5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33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9B3C8-1C75-2045-B23B-0BA4A6151F5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9B3C8-1C75-2045-B23B-0BA4A6151F5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36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9B3C8-1C75-2045-B23B-0BA4A6151F5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5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9B3C8-1C75-2045-B23B-0BA4A6151F5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93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9B3C8-1C75-2045-B23B-0BA4A6151F5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51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9B3C8-1C75-2045-B23B-0BA4A6151F5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47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9B3C8-1C75-2045-B23B-0BA4A6151F5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24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9B3C8-1C75-2045-B23B-0BA4A6151F5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44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9B3C8-1C75-2045-B23B-0BA4A6151F5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51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9B3C8-1C75-2045-B23B-0BA4A6151F5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46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9B3C8-1C75-2045-B23B-0BA4A6151F5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88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9B3C8-1C75-2045-B23B-0BA4A6151F5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73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9B3C8-1C75-2045-B23B-0BA4A6151F5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35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9B3C8-1C75-2045-B23B-0BA4A6151F5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14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9B3C8-1C75-2045-B23B-0BA4A6151F5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39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9B3C8-1C75-2045-B23B-0BA4A6151F5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3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9B3C8-1C75-2045-B23B-0BA4A6151F5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17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178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60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57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7436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160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9227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304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851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651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40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701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59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245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7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03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8E80666-FB37-4B36-9149-507F3B0178E3}" type="datetimeFigureOut">
              <a:rPr lang="en-US" smtClean="0"/>
              <a:pPr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E63A33-8271-4DD0-9C48-789913D7C11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043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78" r:id="rId1"/>
    <p:sldLayoutId id="2147484579" r:id="rId2"/>
    <p:sldLayoutId id="2147484580" r:id="rId3"/>
    <p:sldLayoutId id="2147484581" r:id="rId4"/>
    <p:sldLayoutId id="2147484582" r:id="rId5"/>
    <p:sldLayoutId id="2147484583" r:id="rId6"/>
    <p:sldLayoutId id="2147484584" r:id="rId7"/>
    <p:sldLayoutId id="2147484585" r:id="rId8"/>
    <p:sldLayoutId id="2147484586" r:id="rId9"/>
    <p:sldLayoutId id="2147484587" r:id="rId10"/>
    <p:sldLayoutId id="2147484588" r:id="rId11"/>
    <p:sldLayoutId id="2147484589" r:id="rId12"/>
    <p:sldLayoutId id="2147484590" r:id="rId13"/>
    <p:sldLayoutId id="2147484591" r:id="rId14"/>
    <p:sldLayoutId id="2147484592" r:id="rId15"/>
    <p:sldLayoutId id="2147484593" r:id="rId16"/>
    <p:sldLayoutId id="21474845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12317" y="0"/>
            <a:ext cx="7272771" cy="1883669"/>
          </a:xfrm>
          <a:prstGeom prst="rect">
            <a:avLst/>
          </a:prstGeom>
          <a:solidFill>
            <a:srgbClr val="0000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56902" y="233496"/>
            <a:ext cx="6167392" cy="141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3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Estrategia de Desarrollo Urbano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3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Sostenible e Integrado de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4000" b="1" i="0" u="none" strike="noStrike" cap="none" normalizeH="0" baseline="0" dirty="0" smtClean="0">
                <a:ln>
                  <a:noFill/>
                </a:ln>
                <a:solidFill>
                  <a:srgbClr val="99FF33"/>
                </a:solidFill>
                <a:effectLst/>
                <a:latin typeface="Trebuchet MS" panose="020B0603020202020204" pitchFamily="34" charset="0"/>
              </a:rPr>
              <a:t>Nerja</a:t>
            </a: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3" name="Picture 5" descr="foto portada EDUSI 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6"/>
          <a:stretch>
            <a:fillRect/>
          </a:stretch>
        </p:blipFill>
        <p:spPr bwMode="auto">
          <a:xfrm>
            <a:off x="812317" y="1883668"/>
            <a:ext cx="7272771" cy="388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279" y="5875796"/>
            <a:ext cx="1798638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51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47135" y="319867"/>
            <a:ext cx="8457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/>
              <a:t>Áreas urbanas de implementación de la estrategia </a:t>
            </a:r>
            <a:endParaRPr lang="es-ES" sz="2800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247135" y="1441369"/>
            <a:ext cx="41124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El área de implementación de la estrategia “Nerja Adelante!” es todo el municipio. </a:t>
            </a:r>
          </a:p>
          <a:p>
            <a:pPr algn="just"/>
            <a:r>
              <a:rPr lang="es-ES" dirty="0"/>
              <a:t>Focalizando esfuerzos en la recuperación natural y de acciones </a:t>
            </a:r>
            <a:r>
              <a:rPr lang="es-ES" dirty="0" smtClean="0"/>
              <a:t>de movilidad </a:t>
            </a:r>
            <a:r>
              <a:rPr lang="es-ES" dirty="0"/>
              <a:t>en el casco urbano, actuando sobre una de las principales barreras de la </a:t>
            </a:r>
            <a:r>
              <a:rPr lang="es-ES" dirty="0" smtClean="0"/>
              <a:t>misma “Río </a:t>
            </a:r>
            <a:r>
              <a:rPr lang="es-ES" dirty="0"/>
              <a:t>Chillar” así como diferentes ramblas consideradas como el anillo verde de la </a:t>
            </a:r>
            <a:r>
              <a:rPr lang="es-ES" dirty="0" smtClean="0"/>
              <a:t>ciudad, invirtiendo </a:t>
            </a:r>
            <a:r>
              <a:rPr lang="es-ES" dirty="0"/>
              <a:t>en zonas especialmente necesitadas como la “Barriada de los Poetas”, o </a:t>
            </a:r>
            <a:r>
              <a:rPr lang="es-ES" dirty="0" smtClean="0"/>
              <a:t>bien desarrollando </a:t>
            </a:r>
            <a:r>
              <a:rPr lang="es-ES" dirty="0"/>
              <a:t>acciones destinadas a toda la ciudadanía, relacionadas con la </a:t>
            </a:r>
            <a:r>
              <a:rPr lang="es-ES" dirty="0" smtClean="0"/>
              <a:t>e-administración o </a:t>
            </a:r>
            <a:r>
              <a:rPr lang="es-ES" dirty="0"/>
              <a:t>las </a:t>
            </a:r>
            <a:r>
              <a:rPr lang="es-ES" dirty="0" err="1"/>
              <a:t>TIC´s</a:t>
            </a:r>
            <a:r>
              <a:rPr lang="es-ES" dirty="0"/>
              <a:t> aplicadas al modelo de Smart City</a:t>
            </a:r>
            <a:r>
              <a:rPr lang="es-ES" dirty="0" smtClean="0"/>
              <a:t>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866" y="1920015"/>
            <a:ext cx="3917554" cy="412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8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1 CuadroTexto"/>
          <p:cNvSpPr txBox="1"/>
          <p:nvPr/>
        </p:nvSpPr>
        <p:spPr>
          <a:xfrm>
            <a:off x="652493" y="578550"/>
            <a:ext cx="8051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Lógica de la intervención </a:t>
            </a:r>
            <a:endParaRPr lang="es-ES" sz="2400" dirty="0"/>
          </a:p>
        </p:txBody>
      </p:sp>
      <p:grpSp>
        <p:nvGrpSpPr>
          <p:cNvPr id="8" name="Group 10010"/>
          <p:cNvGrpSpPr/>
          <p:nvPr/>
        </p:nvGrpSpPr>
        <p:grpSpPr>
          <a:xfrm>
            <a:off x="571692" y="1405379"/>
            <a:ext cx="8175798" cy="4104636"/>
            <a:chOff x="0" y="0"/>
            <a:chExt cx="8176329" cy="4104894"/>
          </a:xfrm>
        </p:grpSpPr>
        <p:sp>
          <p:nvSpPr>
            <p:cNvPr id="11" name="Shape 1274"/>
            <p:cNvSpPr/>
            <p:nvPr/>
          </p:nvSpPr>
          <p:spPr>
            <a:xfrm>
              <a:off x="581406" y="0"/>
              <a:ext cx="6611113" cy="4104132"/>
            </a:xfrm>
            <a:custGeom>
              <a:avLst/>
              <a:gdLst/>
              <a:ahLst/>
              <a:cxnLst/>
              <a:rect l="0" t="0" r="0" b="0"/>
              <a:pathLst>
                <a:path w="6611113" h="4104132">
                  <a:moveTo>
                    <a:pt x="4559046" y="0"/>
                  </a:moveTo>
                  <a:lnTo>
                    <a:pt x="6611113" y="2052066"/>
                  </a:lnTo>
                  <a:lnTo>
                    <a:pt x="4559046" y="4104132"/>
                  </a:lnTo>
                  <a:lnTo>
                    <a:pt x="4559046" y="3078099"/>
                  </a:lnTo>
                  <a:lnTo>
                    <a:pt x="0" y="3078099"/>
                  </a:lnTo>
                  <a:lnTo>
                    <a:pt x="0" y="1026033"/>
                  </a:lnTo>
                  <a:lnTo>
                    <a:pt x="4559046" y="1026033"/>
                  </a:lnTo>
                  <a:lnTo>
                    <a:pt x="455904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BDFF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12" name="Shape 1275"/>
            <p:cNvSpPr/>
            <p:nvPr/>
          </p:nvSpPr>
          <p:spPr>
            <a:xfrm>
              <a:off x="0" y="1232154"/>
              <a:ext cx="1402080" cy="1641348"/>
            </a:xfrm>
            <a:custGeom>
              <a:avLst/>
              <a:gdLst/>
              <a:ahLst/>
              <a:cxnLst/>
              <a:rect l="0" t="0" r="0" b="0"/>
              <a:pathLst>
                <a:path w="1402080" h="1641348">
                  <a:moveTo>
                    <a:pt x="233680" y="0"/>
                  </a:moveTo>
                  <a:lnTo>
                    <a:pt x="1168400" y="0"/>
                  </a:lnTo>
                  <a:cubicBezTo>
                    <a:pt x="1297432" y="0"/>
                    <a:pt x="1402080" y="104648"/>
                    <a:pt x="1402080" y="233680"/>
                  </a:cubicBezTo>
                  <a:lnTo>
                    <a:pt x="1402080" y="1407668"/>
                  </a:lnTo>
                  <a:cubicBezTo>
                    <a:pt x="1402080" y="1536700"/>
                    <a:pt x="1297432" y="1641348"/>
                    <a:pt x="1168400" y="1641348"/>
                  </a:cubicBezTo>
                  <a:lnTo>
                    <a:pt x="233680" y="1641348"/>
                  </a:lnTo>
                  <a:cubicBezTo>
                    <a:pt x="104623" y="1641348"/>
                    <a:pt x="0" y="1536700"/>
                    <a:pt x="0" y="1407668"/>
                  </a:cubicBezTo>
                  <a:lnTo>
                    <a:pt x="0" y="233680"/>
                  </a:lnTo>
                  <a:cubicBezTo>
                    <a:pt x="0" y="104648"/>
                    <a:pt x="104623" y="0"/>
                    <a:pt x="23368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993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13" name="Shape 1276"/>
            <p:cNvSpPr/>
            <p:nvPr/>
          </p:nvSpPr>
          <p:spPr>
            <a:xfrm>
              <a:off x="0" y="1232154"/>
              <a:ext cx="1402080" cy="1641348"/>
            </a:xfrm>
            <a:custGeom>
              <a:avLst/>
              <a:gdLst/>
              <a:ahLst/>
              <a:cxnLst/>
              <a:rect l="0" t="0" r="0" b="0"/>
              <a:pathLst>
                <a:path w="1402080" h="1641348">
                  <a:moveTo>
                    <a:pt x="0" y="233680"/>
                  </a:moveTo>
                  <a:cubicBezTo>
                    <a:pt x="0" y="104648"/>
                    <a:pt x="104623" y="0"/>
                    <a:pt x="233680" y="0"/>
                  </a:cubicBezTo>
                  <a:lnTo>
                    <a:pt x="1168400" y="0"/>
                  </a:lnTo>
                  <a:cubicBezTo>
                    <a:pt x="1297432" y="0"/>
                    <a:pt x="1402080" y="104648"/>
                    <a:pt x="1402080" y="233680"/>
                  </a:cubicBezTo>
                  <a:lnTo>
                    <a:pt x="1402080" y="1407668"/>
                  </a:lnTo>
                  <a:cubicBezTo>
                    <a:pt x="1402080" y="1536700"/>
                    <a:pt x="1297432" y="1641348"/>
                    <a:pt x="1168400" y="1641348"/>
                  </a:cubicBezTo>
                  <a:lnTo>
                    <a:pt x="233680" y="1641348"/>
                  </a:lnTo>
                  <a:cubicBezTo>
                    <a:pt x="104623" y="1641348"/>
                    <a:pt x="0" y="1536700"/>
                    <a:pt x="0" y="1407668"/>
                  </a:cubicBez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15" name="Rectangle 1277"/>
            <p:cNvSpPr/>
            <p:nvPr/>
          </p:nvSpPr>
          <p:spPr>
            <a:xfrm>
              <a:off x="338480" y="1900222"/>
              <a:ext cx="960312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2000" b="1">
                  <a:solidFill>
                    <a:srgbClr val="0B5395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DAFO</a:t>
              </a:r>
              <a:endParaRPr lang="es-E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Shape 1278"/>
            <p:cNvSpPr/>
            <p:nvPr/>
          </p:nvSpPr>
          <p:spPr>
            <a:xfrm>
              <a:off x="1620012" y="1232154"/>
              <a:ext cx="1764792" cy="1641348"/>
            </a:xfrm>
            <a:custGeom>
              <a:avLst/>
              <a:gdLst/>
              <a:ahLst/>
              <a:cxnLst/>
              <a:rect l="0" t="0" r="0" b="0"/>
              <a:pathLst>
                <a:path w="1764792" h="1641348">
                  <a:moveTo>
                    <a:pt x="273558" y="0"/>
                  </a:moveTo>
                  <a:lnTo>
                    <a:pt x="1491234" y="0"/>
                  </a:lnTo>
                  <a:cubicBezTo>
                    <a:pt x="1642364" y="0"/>
                    <a:pt x="1764792" y="122428"/>
                    <a:pt x="1764792" y="273558"/>
                  </a:cubicBezTo>
                  <a:lnTo>
                    <a:pt x="1764792" y="1367790"/>
                  </a:lnTo>
                  <a:cubicBezTo>
                    <a:pt x="1764792" y="1518920"/>
                    <a:pt x="1642364" y="1641348"/>
                    <a:pt x="1491234" y="1641348"/>
                  </a:cubicBezTo>
                  <a:lnTo>
                    <a:pt x="273558" y="1641348"/>
                  </a:lnTo>
                  <a:cubicBezTo>
                    <a:pt x="122428" y="1641348"/>
                    <a:pt x="0" y="1518920"/>
                    <a:pt x="0" y="1367790"/>
                  </a:cubicBezTo>
                  <a:lnTo>
                    <a:pt x="0" y="273558"/>
                  </a:lnTo>
                  <a:cubicBezTo>
                    <a:pt x="0" y="122428"/>
                    <a:pt x="122428" y="0"/>
                    <a:pt x="273558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D0D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17" name="Shape 1279"/>
            <p:cNvSpPr/>
            <p:nvPr/>
          </p:nvSpPr>
          <p:spPr>
            <a:xfrm>
              <a:off x="1620012" y="1232154"/>
              <a:ext cx="1764792" cy="1641348"/>
            </a:xfrm>
            <a:custGeom>
              <a:avLst/>
              <a:gdLst/>
              <a:ahLst/>
              <a:cxnLst/>
              <a:rect l="0" t="0" r="0" b="0"/>
              <a:pathLst>
                <a:path w="1764792" h="1641348">
                  <a:moveTo>
                    <a:pt x="0" y="273558"/>
                  </a:moveTo>
                  <a:cubicBezTo>
                    <a:pt x="0" y="122428"/>
                    <a:pt x="122428" y="0"/>
                    <a:pt x="273558" y="0"/>
                  </a:cubicBezTo>
                  <a:lnTo>
                    <a:pt x="1491234" y="0"/>
                  </a:lnTo>
                  <a:cubicBezTo>
                    <a:pt x="1642364" y="0"/>
                    <a:pt x="1764792" y="122428"/>
                    <a:pt x="1764792" y="273558"/>
                  </a:cubicBezTo>
                  <a:lnTo>
                    <a:pt x="1764792" y="1367790"/>
                  </a:lnTo>
                  <a:cubicBezTo>
                    <a:pt x="1764792" y="1518920"/>
                    <a:pt x="1642364" y="1641348"/>
                    <a:pt x="1491234" y="1641348"/>
                  </a:cubicBezTo>
                  <a:lnTo>
                    <a:pt x="273558" y="1641348"/>
                  </a:lnTo>
                  <a:cubicBezTo>
                    <a:pt x="122428" y="1641348"/>
                    <a:pt x="0" y="1518920"/>
                    <a:pt x="0" y="1367790"/>
                  </a:cubicBez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18" name="Rectangle 1280"/>
            <p:cNvSpPr/>
            <p:nvPr/>
          </p:nvSpPr>
          <p:spPr>
            <a:xfrm>
              <a:off x="1949069" y="1768904"/>
              <a:ext cx="1565824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2000" b="1">
                  <a:solidFill>
                    <a:srgbClr val="0B5395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RETOS A </a:t>
              </a:r>
              <a:endParaRPr lang="es-E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281"/>
            <p:cNvSpPr/>
            <p:nvPr/>
          </p:nvSpPr>
          <p:spPr>
            <a:xfrm>
              <a:off x="1850009" y="2032556"/>
              <a:ext cx="1731744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2000" b="1">
                  <a:solidFill>
                    <a:srgbClr val="0B5395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ABORDAR</a:t>
              </a:r>
              <a:endParaRPr lang="es-E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Shape 1282"/>
            <p:cNvSpPr/>
            <p:nvPr/>
          </p:nvSpPr>
          <p:spPr>
            <a:xfrm>
              <a:off x="3657600" y="1232154"/>
              <a:ext cx="1950720" cy="1641348"/>
            </a:xfrm>
            <a:custGeom>
              <a:avLst/>
              <a:gdLst/>
              <a:ahLst/>
              <a:cxnLst/>
              <a:rect l="0" t="0" r="0" b="0"/>
              <a:pathLst>
                <a:path w="1950720" h="1641348">
                  <a:moveTo>
                    <a:pt x="273558" y="0"/>
                  </a:moveTo>
                  <a:lnTo>
                    <a:pt x="1677162" y="0"/>
                  </a:lnTo>
                  <a:cubicBezTo>
                    <a:pt x="1828292" y="0"/>
                    <a:pt x="1950720" y="122428"/>
                    <a:pt x="1950720" y="273558"/>
                  </a:cubicBezTo>
                  <a:lnTo>
                    <a:pt x="1950720" y="1367790"/>
                  </a:lnTo>
                  <a:cubicBezTo>
                    <a:pt x="1950720" y="1518920"/>
                    <a:pt x="1828292" y="1641348"/>
                    <a:pt x="1677162" y="1641348"/>
                  </a:cubicBezTo>
                  <a:lnTo>
                    <a:pt x="273558" y="1641348"/>
                  </a:lnTo>
                  <a:cubicBezTo>
                    <a:pt x="122428" y="1641348"/>
                    <a:pt x="0" y="1518920"/>
                    <a:pt x="0" y="1367790"/>
                  </a:cubicBezTo>
                  <a:lnTo>
                    <a:pt x="0" y="273558"/>
                  </a:lnTo>
                  <a:cubicBezTo>
                    <a:pt x="0" y="122428"/>
                    <a:pt x="122428" y="0"/>
                    <a:pt x="273558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0CF9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21" name="Shape 1283"/>
            <p:cNvSpPr/>
            <p:nvPr/>
          </p:nvSpPr>
          <p:spPr>
            <a:xfrm>
              <a:off x="3657600" y="1232154"/>
              <a:ext cx="1950720" cy="1641348"/>
            </a:xfrm>
            <a:custGeom>
              <a:avLst/>
              <a:gdLst/>
              <a:ahLst/>
              <a:cxnLst/>
              <a:rect l="0" t="0" r="0" b="0"/>
              <a:pathLst>
                <a:path w="1950720" h="1641348">
                  <a:moveTo>
                    <a:pt x="0" y="273558"/>
                  </a:moveTo>
                  <a:cubicBezTo>
                    <a:pt x="0" y="122428"/>
                    <a:pt x="122428" y="0"/>
                    <a:pt x="273558" y="0"/>
                  </a:cubicBezTo>
                  <a:lnTo>
                    <a:pt x="1677162" y="0"/>
                  </a:lnTo>
                  <a:cubicBezTo>
                    <a:pt x="1828292" y="0"/>
                    <a:pt x="1950720" y="122428"/>
                    <a:pt x="1950720" y="273558"/>
                  </a:cubicBezTo>
                  <a:lnTo>
                    <a:pt x="1950720" y="1367790"/>
                  </a:lnTo>
                  <a:cubicBezTo>
                    <a:pt x="1950720" y="1518920"/>
                    <a:pt x="1828292" y="1641348"/>
                    <a:pt x="1677162" y="1641348"/>
                  </a:cubicBezTo>
                  <a:lnTo>
                    <a:pt x="273558" y="1641348"/>
                  </a:lnTo>
                  <a:cubicBezTo>
                    <a:pt x="122428" y="1641348"/>
                    <a:pt x="0" y="1518920"/>
                    <a:pt x="0" y="1367790"/>
                  </a:cubicBez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23" name="Rectangle 1284"/>
            <p:cNvSpPr/>
            <p:nvPr/>
          </p:nvSpPr>
          <p:spPr>
            <a:xfrm>
              <a:off x="3859530" y="1768904"/>
              <a:ext cx="21507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2000" b="1">
                  <a:solidFill>
                    <a:srgbClr val="0B5395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RESULTADO </a:t>
              </a:r>
              <a:endParaRPr lang="es-E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1285"/>
            <p:cNvSpPr/>
            <p:nvPr/>
          </p:nvSpPr>
          <p:spPr>
            <a:xfrm>
              <a:off x="3918966" y="2032556"/>
              <a:ext cx="1897550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2000" b="1">
                  <a:solidFill>
                    <a:srgbClr val="0B5395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ESPERADO</a:t>
              </a:r>
              <a:endParaRPr lang="es-E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Shape 1286"/>
            <p:cNvSpPr/>
            <p:nvPr/>
          </p:nvSpPr>
          <p:spPr>
            <a:xfrm>
              <a:off x="5852160" y="1232154"/>
              <a:ext cx="1921764" cy="1641348"/>
            </a:xfrm>
            <a:custGeom>
              <a:avLst/>
              <a:gdLst/>
              <a:ahLst/>
              <a:cxnLst/>
              <a:rect l="0" t="0" r="0" b="0"/>
              <a:pathLst>
                <a:path w="1921764" h="1641348">
                  <a:moveTo>
                    <a:pt x="273559" y="0"/>
                  </a:moveTo>
                  <a:lnTo>
                    <a:pt x="1648206" y="0"/>
                  </a:lnTo>
                  <a:cubicBezTo>
                    <a:pt x="1799336" y="0"/>
                    <a:pt x="1921764" y="122428"/>
                    <a:pt x="1921764" y="273558"/>
                  </a:cubicBezTo>
                  <a:lnTo>
                    <a:pt x="1921764" y="1367790"/>
                  </a:lnTo>
                  <a:cubicBezTo>
                    <a:pt x="1921764" y="1518920"/>
                    <a:pt x="1799336" y="1641348"/>
                    <a:pt x="1648206" y="1641348"/>
                  </a:cubicBezTo>
                  <a:lnTo>
                    <a:pt x="273559" y="1641348"/>
                  </a:lnTo>
                  <a:cubicBezTo>
                    <a:pt x="122428" y="1641348"/>
                    <a:pt x="0" y="1518920"/>
                    <a:pt x="0" y="1367790"/>
                  </a:cubicBezTo>
                  <a:lnTo>
                    <a:pt x="0" y="273558"/>
                  </a:lnTo>
                  <a:cubicBezTo>
                    <a:pt x="0" y="122428"/>
                    <a:pt x="122428" y="0"/>
                    <a:pt x="273559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CCA6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26" name="Shape 1287"/>
            <p:cNvSpPr/>
            <p:nvPr/>
          </p:nvSpPr>
          <p:spPr>
            <a:xfrm>
              <a:off x="5852160" y="1232154"/>
              <a:ext cx="1921764" cy="1641348"/>
            </a:xfrm>
            <a:custGeom>
              <a:avLst/>
              <a:gdLst/>
              <a:ahLst/>
              <a:cxnLst/>
              <a:rect l="0" t="0" r="0" b="0"/>
              <a:pathLst>
                <a:path w="1921764" h="1641348">
                  <a:moveTo>
                    <a:pt x="0" y="273558"/>
                  </a:moveTo>
                  <a:cubicBezTo>
                    <a:pt x="0" y="122428"/>
                    <a:pt x="122428" y="0"/>
                    <a:pt x="273559" y="0"/>
                  </a:cubicBezTo>
                  <a:lnTo>
                    <a:pt x="1648206" y="0"/>
                  </a:lnTo>
                  <a:cubicBezTo>
                    <a:pt x="1799336" y="0"/>
                    <a:pt x="1921764" y="122428"/>
                    <a:pt x="1921764" y="273558"/>
                  </a:cubicBezTo>
                  <a:lnTo>
                    <a:pt x="1921764" y="1367790"/>
                  </a:lnTo>
                  <a:cubicBezTo>
                    <a:pt x="1921764" y="1518920"/>
                    <a:pt x="1799336" y="1641348"/>
                    <a:pt x="1648206" y="1641348"/>
                  </a:cubicBezTo>
                  <a:lnTo>
                    <a:pt x="273559" y="1641348"/>
                  </a:lnTo>
                  <a:cubicBezTo>
                    <a:pt x="122428" y="1641348"/>
                    <a:pt x="0" y="1518920"/>
                    <a:pt x="0" y="1367790"/>
                  </a:cubicBez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27" name="Rectangle 1288"/>
            <p:cNvSpPr/>
            <p:nvPr/>
          </p:nvSpPr>
          <p:spPr>
            <a:xfrm>
              <a:off x="6135751" y="1768904"/>
              <a:ext cx="1895857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2000" b="1">
                  <a:solidFill>
                    <a:srgbClr val="0B5395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LÍNEAS DE </a:t>
              </a:r>
              <a:endParaRPr lang="es-E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1289"/>
            <p:cNvSpPr/>
            <p:nvPr/>
          </p:nvSpPr>
          <p:spPr>
            <a:xfrm>
              <a:off x="6048883" y="2032556"/>
              <a:ext cx="2127446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2000" b="1">
                  <a:solidFill>
                    <a:srgbClr val="0B5395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ACTUACIÓN </a:t>
              </a:r>
              <a:endParaRPr lang="es-E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Shape 1290"/>
            <p:cNvSpPr/>
            <p:nvPr/>
          </p:nvSpPr>
          <p:spPr>
            <a:xfrm>
              <a:off x="3744468" y="3024378"/>
              <a:ext cx="1871472" cy="576072"/>
            </a:xfrm>
            <a:custGeom>
              <a:avLst/>
              <a:gdLst/>
              <a:ahLst/>
              <a:cxnLst/>
              <a:rect l="0" t="0" r="0" b="0"/>
              <a:pathLst>
                <a:path w="1871472" h="576072">
                  <a:moveTo>
                    <a:pt x="96012" y="0"/>
                  </a:moveTo>
                  <a:lnTo>
                    <a:pt x="1775460" y="0"/>
                  </a:lnTo>
                  <a:cubicBezTo>
                    <a:pt x="1828546" y="0"/>
                    <a:pt x="1871472" y="42926"/>
                    <a:pt x="1871472" y="96012"/>
                  </a:cubicBezTo>
                  <a:lnTo>
                    <a:pt x="1871472" y="480060"/>
                  </a:lnTo>
                  <a:cubicBezTo>
                    <a:pt x="1871472" y="533146"/>
                    <a:pt x="1828546" y="576072"/>
                    <a:pt x="1775460" y="576072"/>
                  </a:cubicBezTo>
                  <a:lnTo>
                    <a:pt x="96012" y="576072"/>
                  </a:lnTo>
                  <a:cubicBezTo>
                    <a:pt x="42926" y="576072"/>
                    <a:pt x="0" y="533146"/>
                    <a:pt x="0" y="480060"/>
                  </a:cubicBezTo>
                  <a:lnTo>
                    <a:pt x="0" y="96012"/>
                  </a:lnTo>
                  <a:cubicBezTo>
                    <a:pt x="0" y="42926"/>
                    <a:pt x="42926" y="0"/>
                    <a:pt x="96012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CC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30" name="Shape 1291"/>
            <p:cNvSpPr/>
            <p:nvPr/>
          </p:nvSpPr>
          <p:spPr>
            <a:xfrm>
              <a:off x="3744468" y="3024378"/>
              <a:ext cx="1871472" cy="576072"/>
            </a:xfrm>
            <a:custGeom>
              <a:avLst/>
              <a:gdLst/>
              <a:ahLst/>
              <a:cxnLst/>
              <a:rect l="0" t="0" r="0" b="0"/>
              <a:pathLst>
                <a:path w="1871472" h="576072">
                  <a:moveTo>
                    <a:pt x="0" y="96012"/>
                  </a:moveTo>
                  <a:cubicBezTo>
                    <a:pt x="0" y="42926"/>
                    <a:pt x="42926" y="0"/>
                    <a:pt x="96012" y="0"/>
                  </a:cubicBezTo>
                  <a:lnTo>
                    <a:pt x="1775460" y="0"/>
                  </a:lnTo>
                  <a:cubicBezTo>
                    <a:pt x="1828546" y="0"/>
                    <a:pt x="1871472" y="42926"/>
                    <a:pt x="1871472" y="96012"/>
                  </a:cubicBezTo>
                  <a:lnTo>
                    <a:pt x="1871472" y="480060"/>
                  </a:lnTo>
                  <a:cubicBezTo>
                    <a:pt x="1871472" y="533146"/>
                    <a:pt x="1828546" y="576072"/>
                    <a:pt x="1775460" y="576072"/>
                  </a:cubicBezTo>
                  <a:lnTo>
                    <a:pt x="96012" y="576072"/>
                  </a:lnTo>
                  <a:cubicBezTo>
                    <a:pt x="42926" y="576072"/>
                    <a:pt x="0" y="533146"/>
                    <a:pt x="0" y="480060"/>
                  </a:cubicBez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08509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31" name="Rectangle 1292"/>
            <p:cNvSpPr/>
            <p:nvPr/>
          </p:nvSpPr>
          <p:spPr>
            <a:xfrm>
              <a:off x="4071366" y="3134789"/>
              <a:ext cx="1649611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1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INDICADORES</a:t>
              </a:r>
              <a:endParaRPr lang="es-E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1293"/>
            <p:cNvSpPr/>
            <p:nvPr/>
          </p:nvSpPr>
          <p:spPr>
            <a:xfrm>
              <a:off x="4007358" y="3348149"/>
              <a:ext cx="1821981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1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DE RESULTADO</a:t>
              </a:r>
              <a:endParaRPr lang="es-E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Shape 1294"/>
            <p:cNvSpPr/>
            <p:nvPr/>
          </p:nvSpPr>
          <p:spPr>
            <a:xfrm>
              <a:off x="5861304" y="3024378"/>
              <a:ext cx="1944624" cy="1080516"/>
            </a:xfrm>
            <a:custGeom>
              <a:avLst/>
              <a:gdLst/>
              <a:ahLst/>
              <a:cxnLst/>
              <a:rect l="0" t="0" r="0" b="0"/>
              <a:pathLst>
                <a:path w="1944624" h="1080516">
                  <a:moveTo>
                    <a:pt x="180086" y="0"/>
                  </a:moveTo>
                  <a:lnTo>
                    <a:pt x="1764538" y="0"/>
                  </a:lnTo>
                  <a:cubicBezTo>
                    <a:pt x="1863979" y="0"/>
                    <a:pt x="1944624" y="80645"/>
                    <a:pt x="1944624" y="180086"/>
                  </a:cubicBezTo>
                  <a:lnTo>
                    <a:pt x="1944624" y="900430"/>
                  </a:lnTo>
                  <a:cubicBezTo>
                    <a:pt x="1944624" y="999884"/>
                    <a:pt x="1863979" y="1080516"/>
                    <a:pt x="1764538" y="1080516"/>
                  </a:cubicBezTo>
                  <a:lnTo>
                    <a:pt x="180086" y="1080516"/>
                  </a:lnTo>
                  <a:cubicBezTo>
                    <a:pt x="80645" y="1080516"/>
                    <a:pt x="0" y="999884"/>
                    <a:pt x="0" y="900430"/>
                  </a:cubicBezTo>
                  <a:lnTo>
                    <a:pt x="0" y="180086"/>
                  </a:lnTo>
                  <a:cubicBezTo>
                    <a:pt x="0" y="80645"/>
                    <a:pt x="80645" y="0"/>
                    <a:pt x="180086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CC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34" name="Shape 1295"/>
            <p:cNvSpPr/>
            <p:nvPr/>
          </p:nvSpPr>
          <p:spPr>
            <a:xfrm>
              <a:off x="5861304" y="3024378"/>
              <a:ext cx="1944624" cy="1080516"/>
            </a:xfrm>
            <a:custGeom>
              <a:avLst/>
              <a:gdLst/>
              <a:ahLst/>
              <a:cxnLst/>
              <a:rect l="0" t="0" r="0" b="0"/>
              <a:pathLst>
                <a:path w="1944624" h="1080516">
                  <a:moveTo>
                    <a:pt x="0" y="180086"/>
                  </a:moveTo>
                  <a:cubicBezTo>
                    <a:pt x="0" y="80645"/>
                    <a:pt x="80645" y="0"/>
                    <a:pt x="180086" y="0"/>
                  </a:cubicBezTo>
                  <a:lnTo>
                    <a:pt x="1764538" y="0"/>
                  </a:lnTo>
                  <a:cubicBezTo>
                    <a:pt x="1863979" y="0"/>
                    <a:pt x="1944624" y="80645"/>
                    <a:pt x="1944624" y="180086"/>
                  </a:cubicBezTo>
                  <a:lnTo>
                    <a:pt x="1944624" y="900430"/>
                  </a:lnTo>
                  <a:cubicBezTo>
                    <a:pt x="1944624" y="999884"/>
                    <a:pt x="1863979" y="1080516"/>
                    <a:pt x="1764538" y="1080516"/>
                  </a:cubicBezTo>
                  <a:lnTo>
                    <a:pt x="180086" y="1080516"/>
                  </a:lnTo>
                  <a:cubicBezTo>
                    <a:pt x="80645" y="1080516"/>
                    <a:pt x="0" y="999884"/>
                    <a:pt x="0" y="900430"/>
                  </a:cubicBez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08509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35" name="Rectangle 1296"/>
            <p:cNvSpPr/>
            <p:nvPr/>
          </p:nvSpPr>
          <p:spPr>
            <a:xfrm>
              <a:off x="6245479" y="3135403"/>
              <a:ext cx="1650530" cy="2648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1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INDICADORES</a:t>
              </a:r>
              <a:endParaRPr lang="es-E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1297"/>
            <p:cNvSpPr/>
            <p:nvPr/>
          </p:nvSpPr>
          <p:spPr>
            <a:xfrm>
              <a:off x="6210427" y="3349292"/>
              <a:ext cx="394340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1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DE </a:t>
              </a:r>
              <a:endParaRPr lang="es-E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1298"/>
            <p:cNvSpPr/>
            <p:nvPr/>
          </p:nvSpPr>
          <p:spPr>
            <a:xfrm>
              <a:off x="6507607" y="3349292"/>
              <a:ext cx="1348156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1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PRODUCTO</a:t>
              </a:r>
              <a:endParaRPr lang="es-E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1299"/>
            <p:cNvSpPr/>
            <p:nvPr/>
          </p:nvSpPr>
          <p:spPr>
            <a:xfrm>
              <a:off x="6806693" y="3562678"/>
              <a:ext cx="158177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1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Y</a:t>
              </a:r>
              <a:endParaRPr lang="es-E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1300"/>
            <p:cNvSpPr/>
            <p:nvPr/>
          </p:nvSpPr>
          <p:spPr>
            <a:xfrm>
              <a:off x="6254623" y="3776038"/>
              <a:ext cx="162328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1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FINANCIEROS</a:t>
              </a:r>
              <a:endParaRPr lang="es-E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626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440318" y="377287"/>
            <a:ext cx="8457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Objetivos Temáticos Incluidos en la Estrategia</a:t>
            </a:r>
            <a:endParaRPr lang="es-ES" sz="2800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247134" y="1373881"/>
            <a:ext cx="845702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s-ES" sz="2400" dirty="0" smtClean="0"/>
              <a:t>Fomento de la </a:t>
            </a:r>
            <a:r>
              <a:rPr lang="es-ES" sz="2400" b="1" dirty="0" smtClean="0"/>
              <a:t>Administración Electrónica local </a:t>
            </a:r>
            <a:r>
              <a:rPr lang="es-ES" sz="2400" dirty="0" smtClean="0"/>
              <a:t>y las </a:t>
            </a:r>
            <a:r>
              <a:rPr lang="es-ES" sz="2400" b="1" dirty="0" smtClean="0"/>
              <a:t>Smart </a:t>
            </a:r>
            <a:r>
              <a:rPr lang="es-ES" sz="2400" b="1" dirty="0" err="1" smtClean="0"/>
              <a:t>Cities</a:t>
            </a:r>
            <a:r>
              <a:rPr lang="es-ES" sz="2400" b="1" dirty="0" smtClean="0"/>
              <a:t> </a:t>
            </a:r>
            <a:r>
              <a:rPr lang="es-ES" sz="2400" dirty="0" smtClean="0"/>
              <a:t>(OT2).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s-ES" sz="2400" dirty="0" smtClean="0"/>
              <a:t>Fomento de estrategias de </a:t>
            </a:r>
            <a:r>
              <a:rPr lang="es-ES" sz="2400" b="1" dirty="0" smtClean="0"/>
              <a:t>reducción del carbono </a:t>
            </a:r>
            <a:r>
              <a:rPr lang="es-ES" sz="2400" dirty="0" smtClean="0"/>
              <a:t>para zonas urbanas (OT4)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s-ES" sz="2400" dirty="0" smtClean="0"/>
              <a:t>Acción para mejorar el entorno urbano incluyendo la puesta en valor del </a:t>
            </a:r>
            <a:r>
              <a:rPr lang="es-ES" sz="2400" b="1" dirty="0" smtClean="0"/>
              <a:t>Patrimonio Cultural </a:t>
            </a:r>
            <a:r>
              <a:rPr lang="es-ES" sz="2400" dirty="0" smtClean="0"/>
              <a:t>y la mejora del </a:t>
            </a:r>
            <a:r>
              <a:rPr lang="es-ES" sz="2400" b="1" dirty="0" smtClean="0"/>
              <a:t>Medio Ambiente Urbano </a:t>
            </a:r>
            <a:r>
              <a:rPr lang="es-ES" sz="2400" dirty="0" smtClean="0"/>
              <a:t>(OT6).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s-ES" sz="2400" dirty="0" smtClean="0"/>
              <a:t>Apoyo a la </a:t>
            </a:r>
            <a:r>
              <a:rPr lang="es-ES" sz="2400" b="1" dirty="0" smtClean="0"/>
              <a:t>regeneración física, económica y social </a:t>
            </a:r>
            <a:r>
              <a:rPr lang="es-ES" sz="2400" dirty="0" smtClean="0"/>
              <a:t>de las zonas urbanas desfavorecidas (OT9).</a:t>
            </a:r>
          </a:p>
          <a:p>
            <a:pPr algn="just"/>
            <a:endParaRPr lang="es-ES" sz="2400" dirty="0"/>
          </a:p>
          <a:p>
            <a:pPr algn="just"/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16143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428319" y="257442"/>
            <a:ext cx="8457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Líneas de actuación </a:t>
            </a:r>
            <a:endParaRPr lang="es-ES" sz="2800" b="1" dirty="0"/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866590"/>
              </p:ext>
            </p:extLst>
          </p:nvPr>
        </p:nvGraphicFramePr>
        <p:xfrm>
          <a:off x="428319" y="950450"/>
          <a:ext cx="8245033" cy="5469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741"/>
                <a:gridCol w="4658502"/>
                <a:gridCol w="13837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EJE ESTRATEGICO</a:t>
                      </a:r>
                      <a:endParaRPr lang="es-ES" sz="1600" dirty="0"/>
                    </a:p>
                  </a:txBody>
                  <a:tcPr anchor="ctr">
                    <a:solidFill>
                      <a:srgbClr val="2B75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LINEA</a:t>
                      </a:r>
                      <a:r>
                        <a:rPr lang="es-ES" sz="1600" baseline="0" dirty="0" smtClean="0"/>
                        <a:t> DE ACTUACIÓN </a:t>
                      </a:r>
                      <a:endParaRPr lang="es-ES" sz="1600" dirty="0"/>
                    </a:p>
                  </a:txBody>
                  <a:tcPr anchor="ctr">
                    <a:solidFill>
                      <a:srgbClr val="2B75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OBJETIVO</a:t>
                      </a:r>
                      <a:r>
                        <a:rPr lang="es-ES" sz="1600" baseline="0" dirty="0" smtClean="0"/>
                        <a:t> TEMÁTICO FEDER</a:t>
                      </a:r>
                      <a:endParaRPr lang="es-ES" sz="1600" dirty="0"/>
                    </a:p>
                  </a:txBody>
                  <a:tcPr anchor="ctr">
                    <a:solidFill>
                      <a:srgbClr val="2B75E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es-ES" sz="1600" dirty="0" smtClean="0"/>
                        <a:t>DESARROLLO ECONÓMICO</a:t>
                      </a:r>
                    </a:p>
                    <a:p>
                      <a:pPr algn="l"/>
                      <a:endParaRPr lang="es-ES" sz="1600" dirty="0" smtClean="0"/>
                    </a:p>
                    <a:p>
                      <a:pPr algn="l"/>
                      <a:endParaRPr lang="es-ES" sz="1600" dirty="0"/>
                    </a:p>
                  </a:txBody>
                  <a:tcPr anchor="ctr">
                    <a:solidFill>
                      <a:srgbClr val="B8D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NERJA SMART</a:t>
                      </a:r>
                      <a:r>
                        <a:rPr lang="es-ES" sz="1600" baseline="0" dirty="0" smtClean="0"/>
                        <a:t> CITY</a:t>
                      </a:r>
                      <a:endParaRPr lang="es-ES" sz="1600" dirty="0"/>
                    </a:p>
                  </a:txBody>
                  <a:tcPr anchor="ctr">
                    <a:solidFill>
                      <a:srgbClr val="B8D8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 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7780" marB="17780" anchor="ctr">
                    <a:solidFill>
                      <a:srgbClr val="B8D8EE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NERJA INCLUSIÓN SOCIO LABORAL</a:t>
                      </a:r>
                      <a:endParaRPr lang="es-ES" sz="1600" dirty="0"/>
                    </a:p>
                  </a:txBody>
                  <a:tcPr anchor="ctr">
                    <a:solidFill>
                      <a:srgbClr val="B8D8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 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7780" marB="17780" anchor="ctr">
                    <a:solidFill>
                      <a:srgbClr val="B8D8EE"/>
                    </a:solidFill>
                  </a:tcPr>
                </a:tc>
              </a:tr>
              <a:tr h="370840">
                <a:tc rowSpan="4">
                  <a:txBody>
                    <a:bodyPr/>
                    <a:lstStyle/>
                    <a:p>
                      <a:pPr algn="l"/>
                      <a:r>
                        <a:rPr lang="es-ES" sz="1600" dirty="0" smtClean="0"/>
                        <a:t>DESARROLLO SOSTENIBLE Y</a:t>
                      </a:r>
                    </a:p>
                    <a:p>
                      <a:pPr algn="l"/>
                      <a:r>
                        <a:rPr lang="es-ES" sz="1600" dirty="0" smtClean="0"/>
                        <a:t>MEDIO AMBIENTE</a:t>
                      </a:r>
                      <a:endParaRPr lang="es-ES" sz="1600" dirty="0"/>
                    </a:p>
                  </a:txBody>
                  <a:tcPr anchor="ctr">
                    <a:solidFill>
                      <a:srgbClr val="B8D8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NERJA PATRIMONIO NATURAL TURÍSTICO</a:t>
                      </a:r>
                    </a:p>
                  </a:txBody>
                  <a:tcPr marL="68580" marR="68580" marT="17780" marB="17780" anchor="ctr">
                    <a:solidFill>
                      <a:srgbClr val="B8D8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 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7780" marB="17780" anchor="ctr">
                    <a:solidFill>
                      <a:srgbClr val="B8D8EE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NERJA ANILLO VERDE </a:t>
                      </a:r>
                    </a:p>
                  </a:txBody>
                  <a:tcPr marL="68580" marR="68580" marT="17780" marB="17780" anchor="ctr">
                    <a:solidFill>
                      <a:srgbClr val="B8D8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 6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7780" marB="17780" anchor="ctr">
                    <a:solidFill>
                      <a:srgbClr val="B8D8EE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EFICIENCIA ENERGÉTICA MUNICIPAL</a:t>
                      </a:r>
                    </a:p>
                  </a:txBody>
                  <a:tcPr marL="68580" marR="68580" marT="17780" marB="17780" anchor="ctr">
                    <a:solidFill>
                      <a:srgbClr val="B8D8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</a:t>
                      </a:r>
                      <a:r>
                        <a:rPr lang="es-E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4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7780" marB="17780" anchor="ctr">
                    <a:solidFill>
                      <a:srgbClr val="B8D8EE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NERJA MOVILIDAD URBANA SOSTENIBLE</a:t>
                      </a:r>
                    </a:p>
                  </a:txBody>
                  <a:tcPr marL="68580" marR="68580" marT="17780" marB="17780" anchor="ctr">
                    <a:solidFill>
                      <a:srgbClr val="B8D8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</a:t>
                      </a:r>
                      <a:r>
                        <a:rPr lang="es-E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4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7780" marB="17780" anchor="ctr">
                    <a:solidFill>
                      <a:srgbClr val="B8D8EE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es-ES" sz="1600" dirty="0" smtClean="0"/>
                        <a:t>TIC´S</a:t>
                      </a:r>
                      <a:r>
                        <a:rPr lang="es-ES" sz="1600" baseline="0" dirty="0" smtClean="0"/>
                        <a:t>-GOB. ABIERTO</a:t>
                      </a:r>
                    </a:p>
                    <a:p>
                      <a:pPr algn="l"/>
                      <a:endParaRPr lang="es-ES" sz="1600" dirty="0" smtClean="0"/>
                    </a:p>
                    <a:p>
                      <a:pPr algn="l"/>
                      <a:endParaRPr lang="es-ES" sz="1600" dirty="0"/>
                    </a:p>
                  </a:txBody>
                  <a:tcPr anchor="ctr">
                    <a:solidFill>
                      <a:srgbClr val="B8D8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E- NERJA ADMINISTRACIÓN 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ELECTRÓNICA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7780" marB="17780" anchor="ctr">
                    <a:solidFill>
                      <a:srgbClr val="B8D8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 2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7780" marB="17780" anchor="ctr">
                    <a:solidFill>
                      <a:srgbClr val="B8D8EE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NERJA SMART CITY.</a:t>
                      </a:r>
                    </a:p>
                  </a:txBody>
                  <a:tcPr marL="68580" marR="68580" marT="17780" marB="17780" anchor="ctr">
                    <a:solidFill>
                      <a:srgbClr val="B8D8EE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7780" marB="17780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1600" dirty="0" smtClean="0"/>
                        <a:t>BIENESTAR SOCIAL </a:t>
                      </a:r>
                    </a:p>
                    <a:p>
                      <a:pPr algn="l"/>
                      <a:endParaRPr lang="es-ES" sz="1600" dirty="0" smtClean="0"/>
                    </a:p>
                    <a:p>
                      <a:pPr algn="l"/>
                      <a:endParaRPr lang="es-ES" sz="1600" dirty="0" smtClean="0"/>
                    </a:p>
                    <a:p>
                      <a:pPr algn="l"/>
                      <a:endParaRPr lang="es-ES" sz="1600" dirty="0"/>
                    </a:p>
                  </a:txBody>
                  <a:tcPr anchor="ctr">
                    <a:solidFill>
                      <a:srgbClr val="B8D8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NERJA INCLUSIÓN SOCIOLABORAL.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7780" marB="17780" anchor="ctr">
                    <a:solidFill>
                      <a:srgbClr val="B8D8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 9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7780" marB="17780" anchor="ctr">
                    <a:solidFill>
                      <a:srgbClr val="B8D8EE"/>
                    </a:solidFill>
                  </a:tcPr>
                </a:tc>
              </a:tr>
            </a:tbl>
          </a:graphicData>
        </a:graphic>
      </p:graphicFrame>
      <p:pic>
        <p:nvPicPr>
          <p:cNvPr id="19" name="Imagen 18" descr="\\Serverdominus\compartida consultoria\Comun\ELSA ABELLÁN\PLANES ESTRATEGICOS\NERJA\material\medioambiente-icon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595" y="3202849"/>
            <a:ext cx="5048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n 17" descr="\\serverdominus\COMPARTIDA CONSULTORIA\Comun\ELSA ABELLÁN\PLANES ESTRATEGICOS\NERJA\material\economia-icon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948" y="2020032"/>
            <a:ext cx="5048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n 19" descr="\\serverdominus\COMPARTIDA CONSULTORIA\Comun\ELSA ABELLÁN\PLANES ESTRATEGICOS\NERJA\material\gobierno abierto-icon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686" y="4696109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 descr="\\serverdominus\COMPARTIDA CONSULTORIA\Comun\ELSA ABELLÁN\PLANES ESTRATEGICOS\NERJA\material\bienestarsocial-icon.pn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161" y="5681707"/>
            <a:ext cx="542925" cy="542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110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428319" y="257442"/>
            <a:ext cx="8457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LINEAS DE ACTUACIÓN Y PRESUPUESTO</a:t>
            </a:r>
            <a:endParaRPr lang="es-ES" sz="2800" b="1" dirty="0"/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952096"/>
              </p:ext>
            </p:extLst>
          </p:nvPr>
        </p:nvGraphicFramePr>
        <p:xfrm>
          <a:off x="428319" y="950450"/>
          <a:ext cx="8275843" cy="531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639"/>
                <a:gridCol w="2498501"/>
                <a:gridCol w="1571223"/>
                <a:gridCol w="1865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LINE</a:t>
                      </a:r>
                      <a:r>
                        <a:rPr lang="es-ES" sz="1600" baseline="0" dirty="0" smtClean="0"/>
                        <a:t>A DE ACTUACIÓN</a:t>
                      </a:r>
                      <a:endParaRPr lang="es-ES" sz="1600" dirty="0"/>
                    </a:p>
                  </a:txBody>
                  <a:tcPr anchor="ctr">
                    <a:solidFill>
                      <a:srgbClr val="2B75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PRESUPUESTO</a:t>
                      </a:r>
                      <a:r>
                        <a:rPr lang="es-ES" sz="1600" baseline="0" dirty="0" smtClean="0"/>
                        <a:t> TOTAL</a:t>
                      </a:r>
                      <a:endParaRPr lang="es-ES" sz="1600" dirty="0"/>
                    </a:p>
                  </a:txBody>
                  <a:tcPr anchor="ctr">
                    <a:solidFill>
                      <a:srgbClr val="2B75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FEDER</a:t>
                      </a:r>
                      <a:endParaRPr lang="es-ES" sz="1600" dirty="0"/>
                    </a:p>
                  </a:txBody>
                  <a:tcPr anchor="ctr">
                    <a:solidFill>
                      <a:srgbClr val="2B75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AYUNTAMIENTO</a:t>
                      </a:r>
                      <a:endParaRPr lang="es-ES" sz="1600" dirty="0"/>
                    </a:p>
                  </a:txBody>
                  <a:tcPr anchor="ctr">
                    <a:solidFill>
                      <a:srgbClr val="2B75E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E-NERJA ADMINISTRACIÓN ELECTRÓNICA.</a:t>
                      </a:r>
                      <a:endParaRPr lang="es-ES" sz="1600" dirty="0"/>
                    </a:p>
                  </a:txBody>
                  <a:tcPr anchor="ctr">
                    <a:solidFill>
                      <a:srgbClr val="B8D8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600.000</a:t>
                      </a:r>
                      <a:r>
                        <a:rPr lang="es-E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,00 €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7780" marB="17780" anchor="ctr">
                    <a:solidFill>
                      <a:srgbClr val="B8D8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480.000,00 €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7780" marB="17780" anchor="ctr">
                    <a:solidFill>
                      <a:srgbClr val="B8D8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120.000,00 €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7780" marB="17780" anchor="ctr">
                    <a:solidFill>
                      <a:srgbClr val="B8D8E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NERJA SMART – CITY.</a:t>
                      </a:r>
                      <a:endParaRPr lang="es-ES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B8D8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200.000,00</a:t>
                      </a:r>
                      <a:r>
                        <a:rPr lang="es-E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€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7780" marB="17780" anchor="ctr">
                    <a:solidFill>
                      <a:srgbClr val="B8D8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160.000,00 €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7780" marB="17780" anchor="ctr">
                    <a:solidFill>
                      <a:srgbClr val="B8D8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40.000,00</a:t>
                      </a:r>
                      <a:r>
                        <a:rPr lang="es-E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€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7780" marB="17780" anchor="ctr">
                    <a:solidFill>
                      <a:srgbClr val="B8D8E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NERJA MOVILIDAD URBANA SOSTENIBLE.</a:t>
                      </a:r>
                      <a:endParaRPr lang="es-ES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B8D8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825.000,00 €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7780" marB="17780" anchor="ctr">
                    <a:solidFill>
                      <a:srgbClr val="B8D8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660.000,00</a:t>
                      </a:r>
                      <a:r>
                        <a:rPr lang="es-E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€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7780" marB="17780" anchor="ctr">
                    <a:solidFill>
                      <a:srgbClr val="B8D8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165.000,00</a:t>
                      </a:r>
                      <a:r>
                        <a:rPr lang="es-E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€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7780" marB="17780" anchor="ctr">
                    <a:solidFill>
                      <a:srgbClr val="B8D8E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EFICIENCIA ENERGÉTICA MUNICIPAL</a:t>
                      </a:r>
                      <a:endParaRPr lang="es-ES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B8D8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750.000,00 €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7780" marB="17780" anchor="ctr">
                    <a:solidFill>
                      <a:srgbClr val="B8D8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600.000,00</a:t>
                      </a:r>
                      <a:r>
                        <a:rPr lang="es-E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€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7780" marB="17780" anchor="ctr">
                    <a:solidFill>
                      <a:srgbClr val="B8D8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150.000,00 €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7780" marB="17780" anchor="ctr">
                    <a:solidFill>
                      <a:srgbClr val="B8D8E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NERJA PATRIMONIO NATURAL TURÍSTICO</a:t>
                      </a:r>
                      <a:endParaRPr lang="es-ES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B8D8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1.375.000,00 €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7780" marB="17780" anchor="ctr">
                    <a:solidFill>
                      <a:srgbClr val="B8D8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1.100.000,00 €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7780" marB="17780" anchor="ctr">
                    <a:solidFill>
                      <a:srgbClr val="B8D8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275.000,00 €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7780" marB="17780" anchor="ctr">
                    <a:solidFill>
                      <a:srgbClr val="B8D8E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ANILLO VERDE DE NERJA. (ARCO ESTE DE LA CIUDAD)</a:t>
                      </a:r>
                      <a:endParaRPr lang="es-ES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B8D8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500.000,00</a:t>
                      </a:r>
                      <a:r>
                        <a:rPr lang="es-E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€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7780" marB="17780" anchor="ctr">
                    <a:solidFill>
                      <a:srgbClr val="B8D8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400.000,00 €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7780" marB="17780" anchor="ctr">
                    <a:solidFill>
                      <a:srgbClr val="B8D8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100.000,00</a:t>
                      </a:r>
                      <a:r>
                        <a:rPr lang="es-E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€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7780" marB="17780" anchor="ctr">
                    <a:solidFill>
                      <a:srgbClr val="B8D8E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E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NERJA INCLUSIÓN SOCIO – LABORAL</a:t>
                      </a:r>
                      <a:endParaRPr lang="es-ES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B8D8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2.000.000,00 €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7780" marB="17780" anchor="ctr">
                    <a:solidFill>
                      <a:srgbClr val="B8D8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1.600.000,00</a:t>
                      </a:r>
                      <a:r>
                        <a:rPr lang="es-E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€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7780" marB="17780" anchor="ctr">
                    <a:solidFill>
                      <a:srgbClr val="B8D8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400.000,00 €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7780" marB="17780" anchor="ctr">
                    <a:solidFill>
                      <a:srgbClr val="B8D8E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ES" sz="16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B8D8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6.250.000,00 €</a:t>
                      </a:r>
                      <a:endParaRPr lang="es-E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7780" marB="17780" anchor="ctr">
                    <a:solidFill>
                      <a:srgbClr val="B8D8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5.000.000,00</a:t>
                      </a:r>
                      <a:r>
                        <a:rPr lang="es-E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€</a:t>
                      </a:r>
                      <a:endParaRPr lang="es-E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7780" marB="17780" anchor="ctr">
                    <a:solidFill>
                      <a:srgbClr val="B8D8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1.250.000,00 €</a:t>
                      </a:r>
                      <a:endParaRPr lang="es-E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7780" marB="17780" anchor="ctr">
                    <a:solidFill>
                      <a:srgbClr val="B8D8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061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643472" y="257442"/>
            <a:ext cx="7868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PORCENTAJE POR OBJETIVO TEMÁTICO</a:t>
            </a:r>
            <a:endParaRPr lang="es-ES" sz="28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601549"/>
              </p:ext>
            </p:extLst>
          </p:nvPr>
        </p:nvGraphicFramePr>
        <p:xfrm>
          <a:off x="1120463" y="991675"/>
          <a:ext cx="6413678" cy="2099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8951"/>
                <a:gridCol w="2382592"/>
                <a:gridCol w="2112135"/>
              </a:tblGrid>
              <a:tr h="412122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OBJETIVO TEMÁTICO</a:t>
                      </a:r>
                      <a:endParaRPr lang="es-ES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B75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800" dirty="0">
                          <a:effectLst/>
                          <a:latin typeface="+mj-lt"/>
                        </a:rPr>
                        <a:t>IMPORTE</a:t>
                      </a:r>
                      <a:endParaRPr lang="es-ES" sz="1400" kern="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B75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800" dirty="0">
                          <a:effectLst/>
                          <a:latin typeface="+mj-lt"/>
                        </a:rPr>
                        <a:t>PORCENTAJE</a:t>
                      </a:r>
                      <a:endParaRPr lang="es-ES" sz="1400" kern="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B75E1"/>
                    </a:solidFill>
                  </a:tcPr>
                </a:tc>
              </a:tr>
              <a:tr h="4378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8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OT2</a:t>
                      </a:r>
                      <a:endParaRPr lang="es-ES" sz="1400" kern="8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8D8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800" dirty="0">
                          <a:effectLst/>
                          <a:latin typeface="+mj-lt"/>
                        </a:rPr>
                        <a:t>800.000,00 €</a:t>
                      </a:r>
                      <a:endParaRPr lang="es-ES" sz="1400" kern="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8D8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800" dirty="0">
                          <a:effectLst/>
                          <a:latin typeface="+mj-lt"/>
                        </a:rPr>
                        <a:t>12,80%</a:t>
                      </a:r>
                      <a:endParaRPr lang="es-ES" sz="1400" kern="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8D8EE"/>
                    </a:solidFill>
                  </a:tcPr>
                </a:tc>
              </a:tr>
              <a:tr h="450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8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OT4</a:t>
                      </a:r>
                      <a:endParaRPr lang="es-ES" sz="1400" kern="8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8D8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800" dirty="0">
                          <a:effectLst/>
                          <a:latin typeface="+mj-lt"/>
                        </a:rPr>
                        <a:t>1.575.000,00 €</a:t>
                      </a:r>
                      <a:endParaRPr lang="es-ES" sz="1400" kern="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8D8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800" dirty="0">
                          <a:effectLst/>
                          <a:latin typeface="+mj-lt"/>
                        </a:rPr>
                        <a:t>25,20%</a:t>
                      </a:r>
                      <a:endParaRPr lang="es-ES" sz="1400" kern="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8D8EE"/>
                    </a:solidFill>
                  </a:tcPr>
                </a:tc>
              </a:tr>
              <a:tr h="4121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8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OT6</a:t>
                      </a:r>
                      <a:endParaRPr lang="es-ES" sz="1400" kern="8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8D8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800" dirty="0">
                          <a:effectLst/>
                          <a:latin typeface="+mj-lt"/>
                        </a:rPr>
                        <a:t>1.875.000,00 €</a:t>
                      </a:r>
                      <a:endParaRPr lang="es-ES" sz="1400" kern="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8D8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800" dirty="0">
                          <a:effectLst/>
                          <a:latin typeface="+mj-lt"/>
                        </a:rPr>
                        <a:t>30,00%</a:t>
                      </a:r>
                      <a:endParaRPr lang="es-ES" sz="1400" kern="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8D8EE"/>
                    </a:solidFill>
                  </a:tcPr>
                </a:tc>
              </a:tr>
              <a:tr h="3863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8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OT9</a:t>
                      </a:r>
                      <a:endParaRPr lang="es-ES" sz="1400" kern="8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8D8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800" dirty="0">
                          <a:effectLst/>
                          <a:latin typeface="+mj-lt"/>
                        </a:rPr>
                        <a:t>2.000.000,00 €</a:t>
                      </a:r>
                      <a:endParaRPr lang="es-ES" sz="1400" kern="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8D8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800" dirty="0">
                          <a:effectLst/>
                          <a:latin typeface="+mj-lt"/>
                        </a:rPr>
                        <a:t>32,00%</a:t>
                      </a:r>
                      <a:endParaRPr lang="es-ES" sz="1400" kern="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8D8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517388"/>
              </p:ext>
            </p:extLst>
          </p:nvPr>
        </p:nvGraphicFramePr>
        <p:xfrm>
          <a:off x="1906462" y="3301943"/>
          <a:ext cx="4790551" cy="3249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219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686973" y="320747"/>
            <a:ext cx="8457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PARTICIPACIÓN CIUDADANA DE LA EDUSI</a:t>
            </a:r>
            <a:endParaRPr lang="es-ES" sz="28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977" y="2648011"/>
            <a:ext cx="5765342" cy="3788938"/>
          </a:xfrm>
          <a:prstGeom prst="rect">
            <a:avLst/>
          </a:prstGeom>
        </p:spPr>
      </p:pic>
      <p:sp>
        <p:nvSpPr>
          <p:cNvPr id="11" name="21 CuadroTexto"/>
          <p:cNvSpPr txBox="1"/>
          <p:nvPr/>
        </p:nvSpPr>
        <p:spPr>
          <a:xfrm>
            <a:off x="247135" y="1009318"/>
            <a:ext cx="84570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La participación ciudadana ha sido vital para la elaboración de la estrategia, puesto que pretendemos hacer partícipes de la misma a todos los habitantes de la ciudad. Tras la aprobación de la estrategia, la ciudadanía seguirá siendo un pilar clave para la ejecución y gestión de la subvención. </a:t>
            </a:r>
            <a:endParaRPr lang="es-ES" b="1" dirty="0"/>
          </a:p>
          <a:p>
            <a:pPr algn="just"/>
            <a:endParaRPr lang="es-ES" b="1" dirty="0" smtClean="0"/>
          </a:p>
        </p:txBody>
      </p:sp>
    </p:spTree>
    <p:extLst>
      <p:ext uri="{BB962C8B-B14F-4D97-AF65-F5344CB8AC3E}">
        <p14:creationId xmlns:p14="http://schemas.microsoft.com/office/powerpoint/2010/main" val="385440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686973" y="320747"/>
            <a:ext cx="8457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PARTICIPACIÓN CIUDADANA DE LA EDUSI</a:t>
            </a:r>
            <a:endParaRPr lang="es-ES" sz="2800" b="1" dirty="0"/>
          </a:p>
        </p:txBody>
      </p:sp>
      <p:sp>
        <p:nvSpPr>
          <p:cNvPr id="9" name="21 CuadroTexto"/>
          <p:cNvSpPr txBox="1"/>
          <p:nvPr/>
        </p:nvSpPr>
        <p:spPr>
          <a:xfrm>
            <a:off x="367736" y="1018222"/>
            <a:ext cx="8457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Por lo tanto, podemos decir, que la participación ciudadana estará presente en la estrategia en todas las fases de la misma (análisis, definición de líneas de actuación, selección de operaciones y seguimiento y evaluación de la estrategia).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36" y="2603562"/>
            <a:ext cx="8345957" cy="243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5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415577" y="904099"/>
            <a:ext cx="845702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solidFill>
                  <a:schemeClr val="accent4">
                    <a:lumMod val="50000"/>
                  </a:schemeClr>
                </a:solidFill>
              </a:rPr>
              <a:t>Primera Convocatoria de la Estrategia de Desarrollo Urbano Sostenible e Integrado (DUSI) </a:t>
            </a:r>
            <a:endParaRPr lang="es-ES" sz="6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24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373487" y="462392"/>
            <a:ext cx="8457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Características de las Estrategias DUSI</a:t>
            </a:r>
            <a:endParaRPr lang="es-ES" sz="2800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373486" y="1448951"/>
            <a:ext cx="845702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2400" dirty="0" smtClean="0"/>
              <a:t>Europa es uno de los continentes más urbanizados (+ de </a:t>
            </a:r>
            <a:r>
              <a:rPr lang="es-ES" sz="2400" b="1" dirty="0" smtClean="0"/>
              <a:t>2/3 de su población vive en las ciudades</a:t>
            </a:r>
            <a:r>
              <a:rPr lang="es-ES" sz="2400" dirty="0" smtClean="0"/>
              <a:t>) </a:t>
            </a:r>
            <a:endParaRPr lang="es-ES" sz="24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2400" dirty="0" smtClean="0"/>
              <a:t>Las ciudades concentran buena parte de la </a:t>
            </a:r>
            <a:r>
              <a:rPr lang="es-ES" sz="2400" b="1" dirty="0" smtClean="0"/>
              <a:t>actividad económica</a:t>
            </a:r>
            <a:r>
              <a:rPr lang="es-ES" sz="2400" dirty="0" smtClean="0"/>
              <a:t>, el empleo y la innovación de la UE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2400" b="1" dirty="0" smtClean="0"/>
              <a:t>Estrategia Europa 2020 </a:t>
            </a:r>
            <a:r>
              <a:rPr lang="es-ES" sz="2400" dirty="0" smtClean="0"/>
              <a:t>&gt; las ciudades son las que tienen mayores oportunidades de crecimiento inteligente, sostenible e integrador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2400" b="1" dirty="0" smtClean="0"/>
              <a:t>Retos complejos: </a:t>
            </a:r>
            <a:r>
              <a:rPr lang="es-ES" sz="2400" dirty="0" smtClean="0"/>
              <a:t>eficiencia energética, inmigración, contaminación, segregación espacial, bolsas de pobreza, tráfico,…</a:t>
            </a:r>
            <a:endParaRPr lang="es-ES" sz="24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2400" dirty="0" smtClean="0"/>
              <a:t>Se ha reforzado el </a:t>
            </a:r>
            <a:r>
              <a:rPr lang="es-ES" sz="2400" b="1" dirty="0" smtClean="0"/>
              <a:t>papel de las ciudades </a:t>
            </a:r>
            <a:r>
              <a:rPr lang="es-ES" sz="2400" dirty="0" smtClean="0"/>
              <a:t>en </a:t>
            </a:r>
          </a:p>
          <a:p>
            <a:pPr marL="268288" algn="just"/>
            <a:r>
              <a:rPr lang="es-ES" sz="2400" dirty="0"/>
              <a:t>l</a:t>
            </a:r>
            <a:r>
              <a:rPr lang="es-ES" sz="2400" dirty="0" smtClean="0"/>
              <a:t>a </a:t>
            </a:r>
            <a:r>
              <a:rPr lang="es-ES" sz="2400" b="1" dirty="0" smtClean="0"/>
              <a:t>Política de Cohesión</a:t>
            </a:r>
            <a:r>
              <a:rPr lang="es-ES" sz="2400" dirty="0" smtClean="0"/>
              <a:t> para el periodo 2014-2020</a:t>
            </a:r>
          </a:p>
        </p:txBody>
      </p:sp>
    </p:spTree>
    <p:extLst>
      <p:ext uri="{BB962C8B-B14F-4D97-AF65-F5344CB8AC3E}">
        <p14:creationId xmlns:p14="http://schemas.microsoft.com/office/powerpoint/2010/main" val="99636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47135" y="260295"/>
            <a:ext cx="8457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/>
              <a:t>Acciones de Desarrollo Urbano Sostenible Integrado</a:t>
            </a:r>
            <a:endParaRPr lang="es-ES" sz="2800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247135" y="1575781"/>
            <a:ext cx="84570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2400" dirty="0" smtClean="0"/>
              <a:t>Dotada con </a:t>
            </a:r>
            <a:r>
              <a:rPr lang="es-ES" sz="2400" b="1" dirty="0" smtClean="0"/>
              <a:t>1.013 M€ en ayuda FEDER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Según lo previsto en el Eje 12 del Programa Operativo de Crecimiento Sostenible (POCS), aprobado en julio 2015: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ES" sz="24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2400" dirty="0" smtClean="0"/>
              <a:t>Debe diseñarse una ESTRATEGIA INTEGRADA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Los beneficiarios serán ciudades o áreas funcionales urbanas de más de 20.000 hab. </a:t>
            </a:r>
          </a:p>
          <a:p>
            <a:pPr algn="just"/>
            <a:endParaRPr lang="es-ES" sz="2400" dirty="0"/>
          </a:p>
          <a:p>
            <a:pPr algn="ctr"/>
            <a:r>
              <a:rPr lang="es-ES" sz="2400" i="1" dirty="0" smtClean="0"/>
              <a:t>Las ciudades deben resolver los desafíos de una manera holística e integrada</a:t>
            </a:r>
          </a:p>
          <a:p>
            <a:pPr algn="just"/>
            <a:endParaRPr lang="es-ES" sz="2400" dirty="0"/>
          </a:p>
          <a:p>
            <a:pPr algn="just"/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59029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47135" y="467439"/>
            <a:ext cx="8457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Características de las </a:t>
            </a:r>
            <a:r>
              <a:rPr lang="es-ES" sz="2800" b="1" dirty="0" smtClean="0"/>
              <a:t>Estrategias </a:t>
            </a:r>
            <a:r>
              <a:rPr lang="es-ES" sz="2800" b="1" dirty="0"/>
              <a:t>DUSI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247135" y="1448951"/>
            <a:ext cx="845702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400" dirty="0" smtClean="0"/>
              <a:t>Enfoque integrado de las diversas dimensiones: económica, ambiental, climática, demográfica y social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400" dirty="0" smtClean="0"/>
              <a:t>Superar los retos que se presentan por los cambios demográficos, los de estancamiento económico y el cambio climático.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400" dirty="0" smtClean="0"/>
              <a:t>Cooperación entre ciudadanos locales, la sociedad civil, la economía local y los estamentos. </a:t>
            </a:r>
          </a:p>
          <a:p>
            <a:pPr algn="just"/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214144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CuadroTexto"/>
          <p:cNvSpPr txBox="1"/>
          <p:nvPr/>
        </p:nvSpPr>
        <p:spPr>
          <a:xfrm>
            <a:off x="247135" y="296935"/>
            <a:ext cx="8735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Categorías de regiones y tasas de cofinanciación </a:t>
            </a:r>
            <a:endParaRPr lang="es-ES" sz="2800" b="1" dirty="0"/>
          </a:p>
        </p:txBody>
      </p:sp>
      <p:pic>
        <p:nvPicPr>
          <p:cNvPr id="5" name="Picture 465"/>
          <p:cNvPicPr/>
          <p:nvPr/>
        </p:nvPicPr>
        <p:blipFill rotWithShape="1">
          <a:blip r:embed="rId3"/>
          <a:srcRect l="5113"/>
          <a:stretch/>
        </p:blipFill>
        <p:spPr>
          <a:xfrm>
            <a:off x="1376853" y="1524112"/>
            <a:ext cx="6080015" cy="436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5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CuadroTexto"/>
          <p:cNvSpPr txBox="1"/>
          <p:nvPr/>
        </p:nvSpPr>
        <p:spPr>
          <a:xfrm>
            <a:off x="286789" y="2076076"/>
            <a:ext cx="84570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solidFill>
                  <a:schemeClr val="accent4">
                    <a:lumMod val="50000"/>
                  </a:schemeClr>
                </a:solidFill>
              </a:rPr>
              <a:t>Contenido de la EDUSI </a:t>
            </a:r>
          </a:p>
          <a:p>
            <a:pPr algn="ctr"/>
            <a:r>
              <a:rPr lang="es-ES" sz="6000" b="1" dirty="0" smtClean="0">
                <a:solidFill>
                  <a:schemeClr val="accent4">
                    <a:lumMod val="50000"/>
                  </a:schemeClr>
                </a:solidFill>
              </a:rPr>
              <a:t>NERJA ADELANTE!</a:t>
            </a:r>
            <a:endParaRPr lang="es-ES" sz="6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8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47135" y="339085"/>
            <a:ext cx="8457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Contenido de la estrategia </a:t>
            </a:r>
            <a:endParaRPr lang="es-ES" sz="2800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247134" y="1373881"/>
            <a:ext cx="84570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lphaLcParenR"/>
            </a:pPr>
            <a:r>
              <a:rPr lang="es-ES" sz="2400" dirty="0" smtClean="0"/>
              <a:t>Identificación de los problemas o retos urbanos del área.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s-ES" sz="2400" dirty="0" smtClean="0"/>
              <a:t>Un análisis del conjunto integrado del área urbana. 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s-ES" sz="2400" dirty="0" smtClean="0"/>
              <a:t>Un diagnostico de la situación del área urbana (DAFO), así como la definición de los resultados esperados en base a indicadores de resultado. 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s-ES" sz="2400" dirty="0" smtClean="0"/>
              <a:t>La delimitación del ámbito de actuación. 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s-ES" sz="2400" dirty="0" smtClean="0"/>
              <a:t>Un Plan de Implementación que incluirá las líneas de actuación. 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s-ES" sz="2400" dirty="0" smtClean="0"/>
              <a:t>La participación ciudadana y agentes sociales.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s-ES" sz="2400" dirty="0" smtClean="0"/>
              <a:t>Asegurar capacidad administrativa para su implementación. 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s-ES" sz="2400" dirty="0" smtClean="0"/>
              <a:t>Referencia a los principios horizontales y objetivos transversales. </a:t>
            </a:r>
          </a:p>
          <a:p>
            <a:pPr algn="just"/>
            <a:endParaRPr lang="es-ES" sz="2400" dirty="0"/>
          </a:p>
          <a:p>
            <a:pPr algn="just"/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41411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35" y="1185928"/>
            <a:ext cx="8654818" cy="5281720"/>
          </a:xfrm>
          <a:prstGeom prst="rect">
            <a:avLst/>
          </a:prstGeom>
        </p:spPr>
      </p:pic>
      <p:sp>
        <p:nvSpPr>
          <p:cNvPr id="5" name="9 CuadroTexto"/>
          <p:cNvSpPr txBox="1"/>
          <p:nvPr/>
        </p:nvSpPr>
        <p:spPr>
          <a:xfrm>
            <a:off x="247135" y="328958"/>
            <a:ext cx="8457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/>
              <a:t>Marco lógico de la Estrategia</a:t>
            </a:r>
          </a:p>
          <a:p>
            <a:pPr algn="just"/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53510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5905</TotalTime>
  <Words>871</Words>
  <Application>Microsoft Office PowerPoint</Application>
  <PresentationFormat>Presentación en pantalla (4:3)</PresentationFormat>
  <Paragraphs>163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Trebuchet MS</vt:lpstr>
      <vt:lpstr>Wingdings</vt:lpstr>
      <vt:lpstr>Wingdings 3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Laura Membrive</cp:lastModifiedBy>
  <cp:revision>243</cp:revision>
  <cp:lastPrinted>2015-07-15T18:49:13Z</cp:lastPrinted>
  <dcterms:created xsi:type="dcterms:W3CDTF">2015-04-14T07:13:11Z</dcterms:created>
  <dcterms:modified xsi:type="dcterms:W3CDTF">2016-01-14T17:11:40Z</dcterms:modified>
</cp:coreProperties>
</file>